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7" r:id="rId3"/>
    <p:sldId id="650" r:id="rId4"/>
    <p:sldId id="651" r:id="rId5"/>
    <p:sldId id="641" r:id="rId6"/>
    <p:sldId id="368" r:id="rId7"/>
    <p:sldId id="367" r:id="rId8"/>
    <p:sldId id="631" r:id="rId9"/>
    <p:sldId id="632" r:id="rId10"/>
    <p:sldId id="633" r:id="rId11"/>
    <p:sldId id="646" r:id="rId12"/>
    <p:sldId id="644" r:id="rId13"/>
    <p:sldId id="356" r:id="rId14"/>
    <p:sldId id="357" r:id="rId15"/>
    <p:sldId id="634" r:id="rId16"/>
    <p:sldId id="635" r:id="rId17"/>
    <p:sldId id="360" r:id="rId18"/>
    <p:sldId id="361" r:id="rId19"/>
    <p:sldId id="362" r:id="rId20"/>
    <p:sldId id="369" r:id="rId21"/>
    <p:sldId id="363" r:id="rId22"/>
    <p:sldId id="365" r:id="rId23"/>
    <p:sldId id="653" r:id="rId24"/>
    <p:sldId id="364" r:id="rId25"/>
    <p:sldId id="643" r:id="rId26"/>
    <p:sldId id="2108" r:id="rId27"/>
    <p:sldId id="626" r:id="rId28"/>
    <p:sldId id="627" r:id="rId29"/>
    <p:sldId id="629" r:id="rId30"/>
    <p:sldId id="636" r:id="rId31"/>
    <p:sldId id="637" r:id="rId32"/>
    <p:sldId id="654" r:id="rId33"/>
    <p:sldId id="655" r:id="rId34"/>
    <p:sldId id="656" r:id="rId35"/>
    <p:sldId id="657" r:id="rId36"/>
    <p:sldId id="642" r:id="rId37"/>
    <p:sldId id="2106" r:id="rId38"/>
    <p:sldId id="2107" r:id="rId39"/>
    <p:sldId id="2105" r:id="rId40"/>
    <p:sldId id="639" r:id="rId41"/>
    <p:sldId id="64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7E75D-1510-4F7B-9E01-B3BFA42A4EF9}" v="10" dt="2020-12-14T07:24:22.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123" d="100"/>
          <a:sy n="123" d="100"/>
        </p:scale>
        <p:origin x="2059" y="91"/>
      </p:cViewPr>
      <p:guideLst/>
    </p:cSldViewPr>
  </p:slideViewPr>
  <p:notesTextViewPr>
    <p:cViewPr>
      <p:scale>
        <a:sx n="3" d="2"/>
        <a:sy n="3" d="2"/>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A16C2-1CA2-4095-8729-8FA338733D6E}"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F848A-27F7-42A0-8647-06256E33EAC7}" type="slidenum">
              <a:rPr lang="en-US" smtClean="0"/>
              <a:t>‹#›</a:t>
            </a:fld>
            <a:endParaRPr lang="en-US"/>
          </a:p>
        </p:txBody>
      </p:sp>
    </p:spTree>
    <p:extLst>
      <p:ext uri="{BB962C8B-B14F-4D97-AF65-F5344CB8AC3E}">
        <p14:creationId xmlns:p14="http://schemas.microsoft.com/office/powerpoint/2010/main" val="225164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a:t>
            </a:fld>
            <a:endParaRPr lang="en-US"/>
          </a:p>
        </p:txBody>
      </p:sp>
    </p:spTree>
    <p:extLst>
      <p:ext uri="{BB962C8B-B14F-4D97-AF65-F5344CB8AC3E}">
        <p14:creationId xmlns:p14="http://schemas.microsoft.com/office/powerpoint/2010/main" val="266511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11</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12</a:t>
            </a:fld>
            <a:endParaRPr lang="en-GB"/>
          </a:p>
        </p:txBody>
      </p:sp>
    </p:spTree>
    <p:extLst>
      <p:ext uri="{BB962C8B-B14F-4D97-AF65-F5344CB8AC3E}">
        <p14:creationId xmlns:p14="http://schemas.microsoft.com/office/powerpoint/2010/main" val="177630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13</a:t>
            </a:fld>
            <a:endParaRPr lang="en-GB"/>
          </a:p>
        </p:txBody>
      </p:sp>
    </p:spTree>
    <p:extLst>
      <p:ext uri="{BB962C8B-B14F-4D97-AF65-F5344CB8AC3E}">
        <p14:creationId xmlns:p14="http://schemas.microsoft.com/office/powerpoint/2010/main" val="393644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14</a:t>
            </a:fld>
            <a:endParaRPr lang="en-GB"/>
          </a:p>
        </p:txBody>
      </p:sp>
    </p:spTree>
    <p:extLst>
      <p:ext uri="{BB962C8B-B14F-4D97-AF65-F5344CB8AC3E}">
        <p14:creationId xmlns:p14="http://schemas.microsoft.com/office/powerpoint/2010/main" val="165156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15</a:t>
            </a:fld>
            <a:endParaRPr lang="en-GB"/>
          </a:p>
        </p:txBody>
      </p:sp>
    </p:spTree>
    <p:extLst>
      <p:ext uri="{BB962C8B-B14F-4D97-AF65-F5344CB8AC3E}">
        <p14:creationId xmlns:p14="http://schemas.microsoft.com/office/powerpoint/2010/main" val="24379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DC75360-4D18-4EC3-85E0-727D262DE1F4}" type="slidenum">
              <a:rPr lang="en-GB" smtClean="0"/>
              <a:t>16</a:t>
            </a:fld>
            <a:endParaRPr lang="en-GB"/>
          </a:p>
        </p:txBody>
      </p:sp>
    </p:spTree>
    <p:extLst>
      <p:ext uri="{BB962C8B-B14F-4D97-AF65-F5344CB8AC3E}">
        <p14:creationId xmlns:p14="http://schemas.microsoft.com/office/powerpoint/2010/main" val="36815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17</a:t>
            </a:fld>
            <a:endParaRPr lang="en-GB"/>
          </a:p>
        </p:txBody>
      </p:sp>
    </p:spTree>
    <p:extLst>
      <p:ext uri="{BB962C8B-B14F-4D97-AF65-F5344CB8AC3E}">
        <p14:creationId xmlns:p14="http://schemas.microsoft.com/office/powerpoint/2010/main" val="94526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18</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19</a:t>
            </a:fld>
            <a:endParaRPr lang="en-US"/>
          </a:p>
        </p:txBody>
      </p:sp>
    </p:spTree>
    <p:extLst>
      <p:ext uri="{BB962C8B-B14F-4D97-AF65-F5344CB8AC3E}">
        <p14:creationId xmlns:p14="http://schemas.microsoft.com/office/powerpoint/2010/main" val="81673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1F848A-27F7-42A0-8647-06256E33EAC7}" type="slidenum">
              <a:rPr lang="en-US" smtClean="0"/>
              <a:t>20</a:t>
            </a:fld>
            <a:endParaRPr lang="en-US"/>
          </a:p>
        </p:txBody>
      </p:sp>
    </p:spTree>
    <p:extLst>
      <p:ext uri="{BB962C8B-B14F-4D97-AF65-F5344CB8AC3E}">
        <p14:creationId xmlns:p14="http://schemas.microsoft.com/office/powerpoint/2010/main" val="2130387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21</a:t>
            </a:fld>
            <a:endParaRPr lang="en-GB"/>
          </a:p>
        </p:txBody>
      </p:sp>
    </p:spTree>
    <p:extLst>
      <p:ext uri="{BB962C8B-B14F-4D97-AF65-F5344CB8AC3E}">
        <p14:creationId xmlns:p14="http://schemas.microsoft.com/office/powerpoint/2010/main" val="19923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23</a:t>
            </a:fld>
            <a:endParaRPr lang="en-GB"/>
          </a:p>
        </p:txBody>
      </p:sp>
    </p:spTree>
    <p:extLst>
      <p:ext uri="{BB962C8B-B14F-4D97-AF65-F5344CB8AC3E}">
        <p14:creationId xmlns:p14="http://schemas.microsoft.com/office/powerpoint/2010/main" val="389098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24</a:t>
            </a:fld>
            <a:endParaRPr lang="en-GB"/>
          </a:p>
        </p:txBody>
      </p:sp>
    </p:spTree>
    <p:extLst>
      <p:ext uri="{BB962C8B-B14F-4D97-AF65-F5344CB8AC3E}">
        <p14:creationId xmlns:p14="http://schemas.microsoft.com/office/powerpoint/2010/main" val="201292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25</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26</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27</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28</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29</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30</a:t>
            </a:fld>
            <a:endParaRPr lang="en-GB"/>
          </a:p>
        </p:txBody>
      </p:sp>
    </p:spTree>
    <p:extLst>
      <p:ext uri="{BB962C8B-B14F-4D97-AF65-F5344CB8AC3E}">
        <p14:creationId xmlns:p14="http://schemas.microsoft.com/office/powerpoint/2010/main" val="18765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31</a:t>
            </a:fld>
            <a:endParaRPr lang="en-GB"/>
          </a:p>
        </p:txBody>
      </p:sp>
    </p:spTree>
    <p:extLst>
      <p:ext uri="{BB962C8B-B14F-4D97-AF65-F5344CB8AC3E}">
        <p14:creationId xmlns:p14="http://schemas.microsoft.com/office/powerpoint/2010/main" val="191986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32</a:t>
            </a:fld>
            <a:endParaRPr lang="en-GB"/>
          </a:p>
        </p:txBody>
      </p:sp>
    </p:spTree>
    <p:extLst>
      <p:ext uri="{BB962C8B-B14F-4D97-AF65-F5344CB8AC3E}">
        <p14:creationId xmlns:p14="http://schemas.microsoft.com/office/powerpoint/2010/main" val="762030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3302505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3246093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35</a:t>
            </a:fld>
            <a:endParaRPr lang="en-GB"/>
          </a:p>
        </p:txBody>
      </p:sp>
    </p:spTree>
    <p:extLst>
      <p:ext uri="{BB962C8B-B14F-4D97-AF65-F5344CB8AC3E}">
        <p14:creationId xmlns:p14="http://schemas.microsoft.com/office/powerpoint/2010/main" val="821630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36</a:t>
            </a:fld>
            <a:endParaRPr lang="en-GB"/>
          </a:p>
        </p:txBody>
      </p:sp>
    </p:spTree>
    <p:extLst>
      <p:ext uri="{BB962C8B-B14F-4D97-AF65-F5344CB8AC3E}">
        <p14:creationId xmlns:p14="http://schemas.microsoft.com/office/powerpoint/2010/main" val="2964555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2/11/2021 5:07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1020209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OBS:SpeakerBottomLeftSquare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a:t>
            </a:fld>
            <a:endParaRPr lang="en-GB"/>
          </a:p>
        </p:txBody>
      </p:sp>
    </p:spTree>
    <p:extLst>
      <p:ext uri="{BB962C8B-B14F-4D97-AF65-F5344CB8AC3E}">
        <p14:creationId xmlns:p14="http://schemas.microsoft.com/office/powerpoint/2010/main" val="405136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95711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10215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807C-2CE6-4719-B079-7E64541B9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F1BA4-847D-4860-81B1-F379C63FE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EC7CF-823A-489B-B7EE-04930CE35BE5}"/>
              </a:ext>
            </a:extLst>
          </p:cNvPr>
          <p:cNvSpPr>
            <a:spLocks noGrp="1"/>
          </p:cNvSpPr>
          <p:nvPr>
            <p:ph type="dt" sz="half" idx="10"/>
          </p:nvPr>
        </p:nvSpPr>
        <p:spPr/>
        <p:txBody>
          <a:bodyPr/>
          <a:lstStyle/>
          <a:p>
            <a:fld id="{50BD2379-39E1-4981-BB93-7A82CE98D661}" type="datetime1">
              <a:rPr lang="en-US" smtClean="0"/>
              <a:t>2/11/2021</a:t>
            </a:fld>
            <a:endParaRPr lang="en-US"/>
          </a:p>
        </p:txBody>
      </p:sp>
      <p:sp>
        <p:nvSpPr>
          <p:cNvPr id="5" name="Footer Placeholder 4">
            <a:extLst>
              <a:ext uri="{FF2B5EF4-FFF2-40B4-BE49-F238E27FC236}">
                <a16:creationId xmlns:a16="http://schemas.microsoft.com/office/drawing/2014/main" id="{4A82B1D3-54B3-4E2A-8571-A16BBF0D2887}"/>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BB054C3-BB65-4D3E-84D8-EE7BB4642B5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283185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9441-7F6A-4779-9EE9-C470E29DB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F5E580-E2FD-486A-AD9D-353580347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0060-5B03-40F4-B55A-7F7B9607763E}"/>
              </a:ext>
            </a:extLst>
          </p:cNvPr>
          <p:cNvSpPr>
            <a:spLocks noGrp="1"/>
          </p:cNvSpPr>
          <p:nvPr>
            <p:ph type="dt" sz="half" idx="10"/>
          </p:nvPr>
        </p:nvSpPr>
        <p:spPr/>
        <p:txBody>
          <a:bodyPr/>
          <a:lstStyle/>
          <a:p>
            <a:fld id="{89E155A6-EA81-4D3B-919C-AD3D73AA914E}" type="datetime1">
              <a:rPr lang="en-US" smtClean="0"/>
              <a:t>2/11/2021</a:t>
            </a:fld>
            <a:endParaRPr lang="en-US"/>
          </a:p>
        </p:txBody>
      </p:sp>
      <p:sp>
        <p:nvSpPr>
          <p:cNvPr id="5" name="Footer Placeholder 4">
            <a:extLst>
              <a:ext uri="{FF2B5EF4-FFF2-40B4-BE49-F238E27FC236}">
                <a16:creationId xmlns:a16="http://schemas.microsoft.com/office/drawing/2014/main" id="{223B5983-7870-41C9-A631-A5604F23B9C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622BC7DB-1083-47EB-923B-1185519A22FD}"/>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93333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84A42-596B-4B4E-89AC-D9B27F60E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C482A-2F85-4F17-901E-D4524A9B8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4496D-71B5-4FF2-90CA-5BB2B8DA6EA1}"/>
              </a:ext>
            </a:extLst>
          </p:cNvPr>
          <p:cNvSpPr>
            <a:spLocks noGrp="1"/>
          </p:cNvSpPr>
          <p:nvPr>
            <p:ph type="dt" sz="half" idx="10"/>
          </p:nvPr>
        </p:nvSpPr>
        <p:spPr/>
        <p:txBody>
          <a:bodyPr/>
          <a:lstStyle/>
          <a:p>
            <a:fld id="{6683B534-B10A-4FFF-B7A6-2BE6BF7A7346}" type="datetime1">
              <a:rPr lang="en-US" smtClean="0"/>
              <a:t>2/11/2021</a:t>
            </a:fld>
            <a:endParaRPr lang="en-US"/>
          </a:p>
        </p:txBody>
      </p:sp>
      <p:sp>
        <p:nvSpPr>
          <p:cNvPr id="5" name="Footer Placeholder 4">
            <a:extLst>
              <a:ext uri="{FF2B5EF4-FFF2-40B4-BE49-F238E27FC236}">
                <a16:creationId xmlns:a16="http://schemas.microsoft.com/office/drawing/2014/main" id="{87067DBB-0984-4E65-81EE-F470562DB676}"/>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3717095D-93D5-41C5-AC9E-313A99D925B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6177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154926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4183398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1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915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0ABE-D816-4C59-8290-562C4E1A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91F42-2245-4451-8E84-A99F14017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C582A32-FEB5-4DAE-937E-43D6B5FA2254}"/>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BF0BF61D-964F-4271-AAA2-83302A728C14}"/>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84184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5DC5-B2A4-49F2-A39C-1DD8C4608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354427-03A7-4652-AC5F-D8437A39E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007EF-9033-487D-83C1-220B76D92EA7}"/>
              </a:ext>
            </a:extLst>
          </p:cNvPr>
          <p:cNvSpPr>
            <a:spLocks noGrp="1"/>
          </p:cNvSpPr>
          <p:nvPr>
            <p:ph type="dt" sz="half" idx="10"/>
          </p:nvPr>
        </p:nvSpPr>
        <p:spPr/>
        <p:txBody>
          <a:bodyPr/>
          <a:lstStyle/>
          <a:p>
            <a:fld id="{A1411404-B01E-47A9-BF33-96FC106B7A7E}" type="datetime1">
              <a:rPr lang="en-US" smtClean="0"/>
              <a:t>2/11/2021</a:t>
            </a:fld>
            <a:endParaRPr lang="en-US"/>
          </a:p>
        </p:txBody>
      </p:sp>
      <p:sp>
        <p:nvSpPr>
          <p:cNvPr id="5" name="Footer Placeholder 4">
            <a:extLst>
              <a:ext uri="{FF2B5EF4-FFF2-40B4-BE49-F238E27FC236}">
                <a16:creationId xmlns:a16="http://schemas.microsoft.com/office/drawing/2014/main" id="{F27C2672-068D-4306-BDCB-F791B569D7A0}"/>
              </a:ext>
            </a:extLst>
          </p:cNvPr>
          <p:cNvSpPr>
            <a:spLocks noGrp="1"/>
          </p:cNvSpPr>
          <p:nvPr>
            <p:ph type="ftr" sz="quarter" idx="11"/>
          </p:nvPr>
        </p:nvSpPr>
        <p:spPr/>
        <p:txBody>
          <a:bodyPr/>
          <a:lstStyle/>
          <a:p>
            <a:r>
              <a:rPr lang="en-US"/>
              <a:t>SQLDay 2020</a:t>
            </a:r>
          </a:p>
        </p:txBody>
      </p:sp>
      <p:sp>
        <p:nvSpPr>
          <p:cNvPr id="6" name="Slide Number Placeholder 5">
            <a:extLst>
              <a:ext uri="{FF2B5EF4-FFF2-40B4-BE49-F238E27FC236}">
                <a16:creationId xmlns:a16="http://schemas.microsoft.com/office/drawing/2014/main" id="{175C1956-4BEC-4E51-8783-D7D1F255C357}"/>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26018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3EAC-2AA7-4245-89AB-1C829FA7D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E7F84-1130-4E2F-B5D2-068FD01F3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30E3C-0FF3-4320-A772-F1784918F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15143C5-1CCF-48EA-AEB5-2D21A6A5648C}"/>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8FD06CA0-A693-4AAB-BE5A-28357F1F8A09}"/>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6139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E288-1524-446F-AC7E-6B3148301C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4776C-DE9B-46A9-9577-DA9862BF0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F8D90-1A24-4A73-8BE6-B3B6671F5D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A94D9-60A6-4E08-8A27-47D797CB0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40159D-2B5F-40AF-ACF9-037ED70614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8876-8A44-4B85-975C-96DCC683AFD8}"/>
              </a:ext>
            </a:extLst>
          </p:cNvPr>
          <p:cNvSpPr>
            <a:spLocks noGrp="1"/>
          </p:cNvSpPr>
          <p:nvPr>
            <p:ph type="dt" sz="half" idx="10"/>
          </p:nvPr>
        </p:nvSpPr>
        <p:spPr/>
        <p:txBody>
          <a:bodyPr/>
          <a:lstStyle/>
          <a:p>
            <a:fld id="{BF409370-8682-45AF-BA23-C704BA290E1D}" type="datetime1">
              <a:rPr lang="en-US" smtClean="0"/>
              <a:t>2/11/2021</a:t>
            </a:fld>
            <a:endParaRPr lang="en-US"/>
          </a:p>
        </p:txBody>
      </p:sp>
      <p:sp>
        <p:nvSpPr>
          <p:cNvPr id="8" name="Footer Placeholder 7">
            <a:extLst>
              <a:ext uri="{FF2B5EF4-FFF2-40B4-BE49-F238E27FC236}">
                <a16:creationId xmlns:a16="http://schemas.microsoft.com/office/drawing/2014/main" id="{76BCD7F5-730A-4C63-9AC4-288F0B1A0FDD}"/>
              </a:ext>
            </a:extLst>
          </p:cNvPr>
          <p:cNvSpPr>
            <a:spLocks noGrp="1"/>
          </p:cNvSpPr>
          <p:nvPr>
            <p:ph type="ftr" sz="quarter" idx="11"/>
          </p:nvPr>
        </p:nvSpPr>
        <p:spPr/>
        <p:txBody>
          <a:bodyPr/>
          <a:lstStyle/>
          <a:p>
            <a:r>
              <a:rPr lang="en-US"/>
              <a:t>SQLDay 2020</a:t>
            </a:r>
          </a:p>
        </p:txBody>
      </p:sp>
      <p:sp>
        <p:nvSpPr>
          <p:cNvPr id="9" name="Slide Number Placeholder 8">
            <a:extLst>
              <a:ext uri="{FF2B5EF4-FFF2-40B4-BE49-F238E27FC236}">
                <a16:creationId xmlns:a16="http://schemas.microsoft.com/office/drawing/2014/main" id="{33F4B990-FE03-4B53-B49E-149F24D294EE}"/>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28238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ED59-0D08-4ED3-9E57-9F19B96BF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26A92-1033-4A81-8DE4-BE5F6F27A382}"/>
              </a:ext>
            </a:extLst>
          </p:cNvPr>
          <p:cNvSpPr>
            <a:spLocks noGrp="1"/>
          </p:cNvSpPr>
          <p:nvPr>
            <p:ph type="dt" sz="half" idx="10"/>
          </p:nvPr>
        </p:nvSpPr>
        <p:spPr/>
        <p:txBody>
          <a:bodyPr/>
          <a:lstStyle/>
          <a:p>
            <a:fld id="{CF1EEFA3-436A-4BB4-9D67-E434B145A9AD}" type="datetime1">
              <a:rPr lang="en-US" smtClean="0"/>
              <a:t>2/11/2021</a:t>
            </a:fld>
            <a:endParaRPr lang="en-US"/>
          </a:p>
        </p:txBody>
      </p:sp>
      <p:sp>
        <p:nvSpPr>
          <p:cNvPr id="4" name="Footer Placeholder 3">
            <a:extLst>
              <a:ext uri="{FF2B5EF4-FFF2-40B4-BE49-F238E27FC236}">
                <a16:creationId xmlns:a16="http://schemas.microsoft.com/office/drawing/2014/main" id="{25854CE1-A7FF-4DEC-9297-F6E1C863F8AF}"/>
              </a:ext>
            </a:extLst>
          </p:cNvPr>
          <p:cNvSpPr>
            <a:spLocks noGrp="1"/>
          </p:cNvSpPr>
          <p:nvPr>
            <p:ph type="ftr" sz="quarter" idx="11"/>
          </p:nvPr>
        </p:nvSpPr>
        <p:spPr/>
        <p:txBody>
          <a:bodyPr/>
          <a:lstStyle/>
          <a:p>
            <a:r>
              <a:rPr lang="en-US"/>
              <a:t>SQLDay 2020</a:t>
            </a:r>
          </a:p>
        </p:txBody>
      </p:sp>
      <p:sp>
        <p:nvSpPr>
          <p:cNvPr id="5" name="Slide Number Placeholder 4">
            <a:extLst>
              <a:ext uri="{FF2B5EF4-FFF2-40B4-BE49-F238E27FC236}">
                <a16:creationId xmlns:a16="http://schemas.microsoft.com/office/drawing/2014/main" id="{33487802-293F-493D-8C2D-4D47BB3A73E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07947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517F9-E9D7-4855-9387-74EA710CF5BA}"/>
              </a:ext>
            </a:extLst>
          </p:cNvPr>
          <p:cNvSpPr>
            <a:spLocks noGrp="1"/>
          </p:cNvSpPr>
          <p:nvPr>
            <p:ph type="dt" sz="half" idx="10"/>
          </p:nvPr>
        </p:nvSpPr>
        <p:spPr/>
        <p:txBody>
          <a:bodyPr/>
          <a:lstStyle/>
          <a:p>
            <a:fld id="{382B760A-8723-4265-9CFE-067BA0B5628F}" type="datetime1">
              <a:rPr lang="en-US" smtClean="0"/>
              <a:t>2/11/2021</a:t>
            </a:fld>
            <a:endParaRPr lang="en-US"/>
          </a:p>
        </p:txBody>
      </p:sp>
      <p:sp>
        <p:nvSpPr>
          <p:cNvPr id="3" name="Footer Placeholder 2">
            <a:extLst>
              <a:ext uri="{FF2B5EF4-FFF2-40B4-BE49-F238E27FC236}">
                <a16:creationId xmlns:a16="http://schemas.microsoft.com/office/drawing/2014/main" id="{5593053C-6207-47D4-AEA6-92EAD4EC50DC}"/>
              </a:ext>
            </a:extLst>
          </p:cNvPr>
          <p:cNvSpPr>
            <a:spLocks noGrp="1"/>
          </p:cNvSpPr>
          <p:nvPr>
            <p:ph type="ftr" sz="quarter" idx="11"/>
          </p:nvPr>
        </p:nvSpPr>
        <p:spPr/>
        <p:txBody>
          <a:bodyPr/>
          <a:lstStyle/>
          <a:p>
            <a:r>
              <a:rPr lang="en-US"/>
              <a:t>SQLDay 2020</a:t>
            </a:r>
          </a:p>
        </p:txBody>
      </p:sp>
      <p:sp>
        <p:nvSpPr>
          <p:cNvPr id="4" name="Slide Number Placeholder 3">
            <a:extLst>
              <a:ext uri="{FF2B5EF4-FFF2-40B4-BE49-F238E27FC236}">
                <a16:creationId xmlns:a16="http://schemas.microsoft.com/office/drawing/2014/main" id="{A8FB10F9-CFC3-4792-959D-68039CB80995}"/>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47507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189-6EB2-4CA2-9F8D-3A030C32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0ACE4-5040-4192-A593-06B8D873F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24CB1-82DB-4E93-BF0F-3021B4524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996C4-64B1-45D5-96E9-590268B077C3}"/>
              </a:ext>
            </a:extLst>
          </p:cNvPr>
          <p:cNvSpPr>
            <a:spLocks noGrp="1"/>
          </p:cNvSpPr>
          <p:nvPr>
            <p:ph type="dt" sz="half" idx="10"/>
          </p:nvPr>
        </p:nvSpPr>
        <p:spPr/>
        <p:txBody>
          <a:bodyPr/>
          <a:lstStyle/>
          <a:p>
            <a:fld id="{449E3EAB-DD4C-4B91-81B1-660AF17C458E}" type="datetime1">
              <a:rPr lang="en-US" smtClean="0"/>
              <a:t>2/11/2021</a:t>
            </a:fld>
            <a:endParaRPr lang="en-US"/>
          </a:p>
        </p:txBody>
      </p:sp>
      <p:sp>
        <p:nvSpPr>
          <p:cNvPr id="6" name="Footer Placeholder 5">
            <a:extLst>
              <a:ext uri="{FF2B5EF4-FFF2-40B4-BE49-F238E27FC236}">
                <a16:creationId xmlns:a16="http://schemas.microsoft.com/office/drawing/2014/main" id="{00C47283-7C2A-407D-8E68-0E9BB75D6D4D}"/>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AEBCCD32-2EB8-43D5-92A3-32E4E489C0CC}"/>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372518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CFB-9B3E-40AB-A7AB-C9E003B6E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7F0DF-BD27-42ED-AA2C-9F2AB866D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2123D1-549B-4F1A-A01B-964340FFD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BF40F-8588-4818-B02F-4EA7E8DC5ED7}"/>
              </a:ext>
            </a:extLst>
          </p:cNvPr>
          <p:cNvSpPr>
            <a:spLocks noGrp="1"/>
          </p:cNvSpPr>
          <p:nvPr>
            <p:ph type="dt" sz="half" idx="10"/>
          </p:nvPr>
        </p:nvSpPr>
        <p:spPr/>
        <p:txBody>
          <a:bodyPr/>
          <a:lstStyle/>
          <a:p>
            <a:fld id="{A0FB7E36-A439-402F-9FC0-894F20BC5C27}" type="datetime1">
              <a:rPr lang="en-US" smtClean="0"/>
              <a:t>2/11/2021</a:t>
            </a:fld>
            <a:endParaRPr lang="en-US"/>
          </a:p>
        </p:txBody>
      </p:sp>
      <p:sp>
        <p:nvSpPr>
          <p:cNvPr id="6" name="Footer Placeholder 5">
            <a:extLst>
              <a:ext uri="{FF2B5EF4-FFF2-40B4-BE49-F238E27FC236}">
                <a16:creationId xmlns:a16="http://schemas.microsoft.com/office/drawing/2014/main" id="{C36548E7-B6CE-4F83-B92C-F35279D627A5}"/>
              </a:ext>
            </a:extLst>
          </p:cNvPr>
          <p:cNvSpPr>
            <a:spLocks noGrp="1"/>
          </p:cNvSpPr>
          <p:nvPr>
            <p:ph type="ftr" sz="quarter" idx="11"/>
          </p:nvPr>
        </p:nvSpPr>
        <p:spPr/>
        <p:txBody>
          <a:bodyPr/>
          <a:lstStyle/>
          <a:p>
            <a:r>
              <a:rPr lang="en-US"/>
              <a:t>SQLDay 2020</a:t>
            </a:r>
          </a:p>
        </p:txBody>
      </p:sp>
      <p:sp>
        <p:nvSpPr>
          <p:cNvPr id="7" name="Slide Number Placeholder 6">
            <a:extLst>
              <a:ext uri="{FF2B5EF4-FFF2-40B4-BE49-F238E27FC236}">
                <a16:creationId xmlns:a16="http://schemas.microsoft.com/office/drawing/2014/main" id="{5C5EBD11-98A7-4697-8D9E-8EEE6F6CD748}"/>
              </a:ext>
            </a:extLst>
          </p:cNvPr>
          <p:cNvSpPr>
            <a:spLocks noGrp="1"/>
          </p:cNvSpPr>
          <p:nvPr>
            <p:ph type="sldNum" sz="quarter" idx="12"/>
          </p:nvPr>
        </p:nvSpPr>
        <p:spPr/>
        <p:txBody>
          <a:bodyPr/>
          <a:lstStyle/>
          <a:p>
            <a:fld id="{D3C29660-DC50-4E70-8863-14F6CC4B599A}" type="slidenum">
              <a:rPr lang="en-US" smtClean="0"/>
              <a:t>‹#›</a:t>
            </a:fld>
            <a:endParaRPr lang="en-US"/>
          </a:p>
        </p:txBody>
      </p:sp>
    </p:spTree>
    <p:extLst>
      <p:ext uri="{BB962C8B-B14F-4D97-AF65-F5344CB8AC3E}">
        <p14:creationId xmlns:p14="http://schemas.microsoft.com/office/powerpoint/2010/main" val="133625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E364-0D8A-4B65-A12F-D9A0AE6B8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6E1C8D-B31D-41F4-B545-6C2A8757AA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04F17-3B30-4CF6-AAAD-622A3276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7E2AC-683C-4D92-A3F2-E71CD1A59666}" type="datetime1">
              <a:rPr lang="en-US" smtClean="0"/>
              <a:t>2/11/2021</a:t>
            </a:fld>
            <a:endParaRPr lang="en-US"/>
          </a:p>
        </p:txBody>
      </p:sp>
      <p:sp>
        <p:nvSpPr>
          <p:cNvPr id="5" name="Footer Placeholder 4">
            <a:extLst>
              <a:ext uri="{FF2B5EF4-FFF2-40B4-BE49-F238E27FC236}">
                <a16:creationId xmlns:a16="http://schemas.microsoft.com/office/drawing/2014/main" id="{2F3E65AA-D6A4-42C9-BFCE-28B6496EF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SQLDay 2020</a:t>
            </a:r>
          </a:p>
        </p:txBody>
      </p:sp>
      <p:sp>
        <p:nvSpPr>
          <p:cNvPr id="6" name="Slide Number Placeholder 5">
            <a:extLst>
              <a:ext uri="{FF2B5EF4-FFF2-40B4-BE49-F238E27FC236}">
                <a16:creationId xmlns:a16="http://schemas.microsoft.com/office/drawing/2014/main" id="{9957F153-533B-4416-AB20-FD3D24A4E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9660-DC50-4E70-8863-14F6CC4B599A}" type="slidenum">
              <a:rPr lang="en-US" smtClean="0"/>
              <a:t>‹#›</a:t>
            </a:fld>
            <a:endParaRPr lang="en-US"/>
          </a:p>
        </p:txBody>
      </p:sp>
    </p:spTree>
    <p:extLst>
      <p:ext uri="{BB962C8B-B14F-4D97-AF65-F5344CB8AC3E}">
        <p14:creationId xmlns:p14="http://schemas.microsoft.com/office/powerpoint/2010/main" val="46944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ouston,_we_have_a_proble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evblogs.microsoft.com/dotnet/net-interactive-is-here-net-notebooks-preview-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devblogs.microsoft.com/powershell/public-preview-of-notebook-mode-in-the-powershell-preview-extension-for-visual-studio-code/"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9.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36.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32.svg"/><Relationship Id="rId11" Type="http://schemas.microsoft.com/office/2007/relationships/diagramDrawing" Target="../diagrams/drawing1.xml"/><Relationship Id="rId5" Type="http://schemas.openxmlformats.org/officeDocument/2006/relationships/image" Target="../media/image31.png"/><Relationship Id="rId15" Type="http://schemas.openxmlformats.org/officeDocument/2006/relationships/image" Target="../media/image36.svg"/><Relationship Id="rId10" Type="http://schemas.openxmlformats.org/officeDocument/2006/relationships/diagramColors" Target="../diagrams/colors1.xml"/><Relationship Id="rId19" Type="http://schemas.openxmlformats.org/officeDocument/2006/relationships/image" Target="../media/image40.svg"/><Relationship Id="rId4" Type="http://schemas.openxmlformats.org/officeDocument/2006/relationships/image" Target="../media/image30.svg"/><Relationship Id="rId9" Type="http://schemas.openxmlformats.org/officeDocument/2006/relationships/diagramQuickStyle" Target="../diagrams/quickStyle1.xml"/><Relationship Id="rId14" Type="http://schemas.openxmlformats.org/officeDocument/2006/relationships/image" Target="../media/image35.png"/><Relationship Id="rId22" Type="http://schemas.openxmlformats.org/officeDocument/2006/relationships/hyperlink" Target="https://github.com/MsSQLGirl/jubilant-data-wizar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3FF0BA1-7FD7-4635-A1B3-C8B210391325}"/>
              </a:ext>
            </a:extLst>
          </p:cNvPr>
          <p:cNvSpPr>
            <a:spLocks noGrp="1"/>
          </p:cNvSpPr>
          <p:nvPr>
            <p:ph type="body" idx="1"/>
          </p:nvPr>
        </p:nvSpPr>
        <p:spPr>
          <a:xfrm>
            <a:off x="844550" y="1920585"/>
            <a:ext cx="10515600" cy="1168691"/>
          </a:xfrm>
        </p:spPr>
        <p:txBody>
          <a:bodyPr anchor="ctr"/>
          <a:lstStyle/>
          <a:p>
            <a:r>
              <a:rPr lang="en-GB" dirty="0">
                <a:latin typeface="+mj-lt"/>
              </a:rPr>
              <a:t>Rob Sewell</a:t>
            </a:r>
            <a:endParaRPr lang="en-US" dirty="0">
              <a:latin typeface="+mj-lt"/>
            </a:endParaRPr>
          </a:p>
        </p:txBody>
      </p:sp>
      <p:sp>
        <p:nvSpPr>
          <p:cNvPr id="2" name="Title 1">
            <a:extLst>
              <a:ext uri="{FF2B5EF4-FFF2-40B4-BE49-F238E27FC236}">
                <a16:creationId xmlns:a16="http://schemas.microsoft.com/office/drawing/2014/main" id="{3E9B1C1C-B7BF-4F25-B944-3E580E0E2347}"/>
              </a:ext>
            </a:extLst>
          </p:cNvPr>
          <p:cNvSpPr>
            <a:spLocks noGrp="1"/>
          </p:cNvSpPr>
          <p:nvPr>
            <p:ph type="title"/>
          </p:nvPr>
        </p:nvSpPr>
        <p:spPr>
          <a:xfrm>
            <a:off x="3207237" y="2635437"/>
            <a:ext cx="8152913" cy="1500187"/>
          </a:xfrm>
        </p:spPr>
        <p:txBody>
          <a:bodyPr anchor="ctr">
            <a:noAutofit/>
          </a:bodyPr>
          <a:lstStyle/>
          <a:p>
            <a:r>
              <a:rPr lang="en-GB" sz="8000" spc="300" dirty="0">
                <a:solidFill>
                  <a:schemeClr val="tx1">
                    <a:lumMod val="75000"/>
                    <a:lumOff val="25000"/>
                  </a:schemeClr>
                </a:solidFill>
              </a:rPr>
              <a:t>I </a:t>
            </a:r>
            <a:r>
              <a:rPr lang="en-GB" sz="8000" spc="300" dirty="0" err="1">
                <a:solidFill>
                  <a:schemeClr val="tx1">
                    <a:lumMod val="75000"/>
                    <a:lumOff val="25000"/>
                  </a:schemeClr>
                </a:solidFill>
              </a:rPr>
              <a:t>Ain’t</a:t>
            </a:r>
            <a:r>
              <a:rPr lang="en-GB" sz="8000" spc="300" dirty="0">
                <a:solidFill>
                  <a:schemeClr val="tx1">
                    <a:lumMod val="75000"/>
                    <a:lumOff val="25000"/>
                  </a:schemeClr>
                </a:solidFill>
              </a:rPr>
              <a:t> No Data Scientist, Why Do I Need </a:t>
            </a:r>
            <a:r>
              <a:rPr lang="en-GB" sz="8000" spc="300" dirty="0" err="1">
                <a:solidFill>
                  <a:schemeClr val="tx1">
                    <a:lumMod val="75000"/>
                    <a:lumOff val="25000"/>
                  </a:schemeClr>
                </a:solidFill>
              </a:rPr>
              <a:t>Jupyter</a:t>
            </a:r>
            <a:r>
              <a:rPr lang="en-GB" sz="8000" spc="300" dirty="0">
                <a:solidFill>
                  <a:schemeClr val="tx1">
                    <a:lumMod val="75000"/>
                    <a:lumOff val="25000"/>
                  </a:schemeClr>
                </a:solidFill>
              </a:rPr>
              <a:t> Notebooks?</a:t>
            </a:r>
            <a:endParaRPr lang="en-US" sz="8000" spc="300" dirty="0">
              <a:solidFill>
                <a:schemeClr val="tx1">
                  <a:lumMod val="75000"/>
                  <a:lumOff val="25000"/>
                </a:schemeClr>
              </a:solidFill>
            </a:endParaRPr>
          </a:p>
        </p:txBody>
      </p:sp>
    </p:spTree>
    <p:extLst>
      <p:ext uri="{BB962C8B-B14F-4D97-AF65-F5344CB8AC3E}">
        <p14:creationId xmlns:p14="http://schemas.microsoft.com/office/powerpoint/2010/main" val="427604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p:nvPr>
        </p:nvSpPr>
        <p:spPr/>
        <p:txBody>
          <a:bodyPr>
            <a:normAutofit/>
          </a:bodyPr>
          <a:lstStyle/>
          <a:p>
            <a:pPr algn="ctr"/>
            <a:r>
              <a:rPr lang="en-GB" dirty="0"/>
              <a:t>First – Lets go back in time</a:t>
            </a:r>
          </a:p>
        </p:txBody>
      </p:sp>
      <p:sp>
        <p:nvSpPr>
          <p:cNvPr id="4" name="Footer Placeholder 3">
            <a:extLst>
              <a:ext uri="{FF2B5EF4-FFF2-40B4-BE49-F238E27FC236}">
                <a16:creationId xmlns:a16="http://schemas.microsoft.com/office/drawing/2014/main" id="{73150338-4A38-40C7-AF74-78C037E997E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Tree>
    <p:extLst>
      <p:ext uri="{BB962C8B-B14F-4D97-AF65-F5344CB8AC3E}">
        <p14:creationId xmlns:p14="http://schemas.microsoft.com/office/powerpoint/2010/main" val="181925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a:stretch>
            <a:fillRect/>
          </a:stretch>
        </p:blipFill>
        <p:spPr>
          <a:xfrm>
            <a:off x="13498591" y="982054"/>
            <a:ext cx="9790566" cy="4893892"/>
          </a:xfrm>
          <a:prstGeom prst="rect">
            <a:avLst/>
          </a:prstGeom>
        </p:spPr>
      </p:pic>
      <p:sp>
        <p:nvSpPr>
          <p:cNvPr id="6" name="Footer Placeholder 3">
            <a:extLst>
              <a:ext uri="{FF2B5EF4-FFF2-40B4-BE49-F238E27FC236}">
                <a16:creationId xmlns:a16="http://schemas.microsoft.com/office/drawing/2014/main" id="{079CE5F7-EB68-4A50-8662-864FAD16336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4689671"/>
            <a:ext cx="5959132" cy="369332"/>
          </a:xfrm>
          <a:prstGeom prst="rect">
            <a:avLst/>
          </a:prstGeom>
        </p:spPr>
        <p:txBody>
          <a:bodyPr wrap="none">
            <a:spAutoFit/>
          </a:bodyPr>
          <a:lstStyle/>
          <a:p>
            <a:r>
              <a:rPr lang="en-GB" dirty="0">
                <a:hlinkClick r:id="rId3"/>
              </a:rPr>
              <a:t>https://en.wikipedia.org/wiki/Houston,_we_have_a_problem</a:t>
            </a:r>
            <a:endParaRPr lang="en-GB" dirty="0"/>
          </a:p>
        </p:txBody>
      </p:sp>
      <p:sp>
        <p:nvSpPr>
          <p:cNvPr id="6" name="Footer Placeholder 3">
            <a:extLst>
              <a:ext uri="{FF2B5EF4-FFF2-40B4-BE49-F238E27FC236}">
                <a16:creationId xmlns:a16="http://schemas.microsoft.com/office/drawing/2014/main" id="{816A1873-211F-46D9-A8F8-57689BE97EF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p:txBody>
          <a:bodyPr>
            <a:noAutofit/>
          </a:bodyPr>
          <a:lstStyle/>
          <a:p>
            <a:pPr algn="ctr"/>
            <a:r>
              <a:rPr lang="en-GB" sz="8800" dirty="0"/>
              <a:t>Running Queries</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sp>
        <p:nvSpPr>
          <p:cNvPr id="7" name="Footer Placeholder 3">
            <a:extLst>
              <a:ext uri="{FF2B5EF4-FFF2-40B4-BE49-F238E27FC236}">
                <a16:creationId xmlns:a16="http://schemas.microsoft.com/office/drawing/2014/main" id="{9F4D13AB-437B-4B37-BF66-F8F407747A76}"/>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355809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A04C0-BA55-4983-8681-F41D8D2777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683" y="318101"/>
            <a:ext cx="6112079" cy="4808903"/>
          </a:xfrm>
          <a:prstGeom prst="rect">
            <a:avLst/>
          </a:prstGeom>
        </p:spPr>
      </p:pic>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98570" y="982094"/>
            <a:ext cx="9790417" cy="4893817"/>
          </a:xfrm>
          <a:prstGeom prst="rect">
            <a:avLst/>
          </a:prstGeom>
        </p:spPr>
      </p:pic>
      <p:pic>
        <p:nvPicPr>
          <p:cNvPr id="1026" name="Picture 2">
            <a:extLst>
              <a:ext uri="{FF2B5EF4-FFF2-40B4-BE49-F238E27FC236}">
                <a16:creationId xmlns:a16="http://schemas.microsoft.com/office/drawing/2014/main" id="{0EFD6746-C0F8-4923-8CF9-6B65B44B9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5008" y="660577"/>
            <a:ext cx="5221276" cy="553684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7D61E473-CBB9-433C-A767-3A274EF12C4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098851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6" name="Picture 5">
            <a:extLst>
              <a:ext uri="{FF2B5EF4-FFF2-40B4-BE49-F238E27FC236}">
                <a16:creationId xmlns:a16="http://schemas.microsoft.com/office/drawing/2014/main" id="{4285BBF1-A1BC-41D7-B770-47277D131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261" y="54"/>
            <a:ext cx="12855170" cy="6861698"/>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53"/>
            <a:ext cx="0" cy="0"/>
          </a:xfrm>
          <a:solidFill>
            <a:schemeClr val="tx1"/>
          </a:solidFill>
        </p:spPr>
        <p:txBody>
          <a:bodyPr vert="horz" lIns="91438" tIns="45719" rIns="91438" bIns="45719" rtlCol="0" anchor="ctr">
            <a:normAutofit fontScale="25000" lnSpcReduction="20000"/>
          </a:bodyPr>
          <a:lstStyle>
            <a:defPPr>
              <a:defRPr lang="en-US"/>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a:lstStyle>
          <a:p>
            <a:pPr defTabSz="457207">
              <a:lnSpc>
                <a:spcPct val="90000"/>
              </a:lnSpc>
              <a:spcAft>
                <a:spcPts val="600"/>
              </a:spcAft>
            </a:pPr>
            <a:endParaRPr lang="en-US" sz="900" dirty="0">
              <a:solidFill>
                <a:srgbClr val="FFFFFF"/>
              </a:solidFill>
            </a:endParaRPr>
          </a:p>
        </p:txBody>
      </p:sp>
      <p:pic>
        <p:nvPicPr>
          <p:cNvPr id="4" name="Picture 3">
            <a:extLst>
              <a:ext uri="{FF2B5EF4-FFF2-40B4-BE49-F238E27FC236}">
                <a16:creationId xmlns:a16="http://schemas.microsoft.com/office/drawing/2014/main" id="{D1AF3B99-4B78-47C2-83EE-11865260A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509" y="53"/>
            <a:ext cx="12877417" cy="6857895"/>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10519700" y="277185"/>
            <a:ext cx="1331371" cy="1284250"/>
          </a:xfrm>
          <a:prstGeom prst="straightConnector1">
            <a:avLst/>
          </a:prstGeom>
          <a:ln w="133350">
            <a:solidFill>
              <a:srgbClr val="FFFF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727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3"/>
          <a:srcRect l="75099" t="-14" r="-43" b="68708"/>
          <a:stretch/>
        </p:blipFill>
        <p:spPr>
          <a:xfrm>
            <a:off x="2896478" y="181201"/>
            <a:ext cx="7648316" cy="5867201"/>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98112" y="809598"/>
            <a:ext cx="5608425" cy="4269342"/>
          </a:xfrm>
          <a:prstGeom prst="straightConnector1">
            <a:avLst/>
          </a:prstGeom>
          <a:ln w="72707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2" name="Flowchart: Connector 1">
            <a:extLst>
              <a:ext uri="{FF2B5EF4-FFF2-40B4-BE49-F238E27FC236}">
                <a16:creationId xmlns:a16="http://schemas.microsoft.com/office/drawing/2014/main" id="{3B40F696-777A-42E7-87D2-FBA2605E29C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3">
            <a:extLst>
              <a:ext uri="{FF2B5EF4-FFF2-40B4-BE49-F238E27FC236}">
                <a16:creationId xmlns:a16="http://schemas.microsoft.com/office/drawing/2014/main" id="{AEF61E63-FE1C-4B28-B6DC-039D9AF863B0}"/>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itting in a room&#10;&#10;Description automatically generated">
            <a:extLst>
              <a:ext uri="{FF2B5EF4-FFF2-40B4-BE49-F238E27FC236}">
                <a16:creationId xmlns:a16="http://schemas.microsoft.com/office/drawing/2014/main" id="{51903B98-BA50-43F2-A5FD-B211D28A79F0}"/>
              </a:ext>
            </a:extLst>
          </p:cNvPr>
          <p:cNvPicPr>
            <a:picLocks noChangeAspect="1"/>
          </p:cNvPicPr>
          <p:nvPr/>
        </p:nvPicPr>
        <p:blipFill>
          <a:blip r:embed="rId2"/>
          <a:stretch>
            <a:fillRect/>
          </a:stretch>
        </p:blipFill>
        <p:spPr>
          <a:xfrm>
            <a:off x="4561955" y="710864"/>
            <a:ext cx="3068090" cy="5436271"/>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
        <p:nvSpPr>
          <p:cNvPr id="5" name="Footer Placeholder 3">
            <a:extLst>
              <a:ext uri="{FF2B5EF4-FFF2-40B4-BE49-F238E27FC236}">
                <a16:creationId xmlns:a16="http://schemas.microsoft.com/office/drawing/2014/main" id="{14BDFE42-020D-464C-A65B-F9DC2987A005}"/>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603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C6A2293D-D15C-4D44-894E-2A24AA7E59B1}"/>
              </a:ext>
            </a:extLst>
          </p:cNvPr>
          <p:cNvSpPr>
            <a:spLocks noGrp="1"/>
          </p:cNvSpPr>
          <p:nvPr>
            <p:ph idx="4294967295"/>
          </p:nvPr>
        </p:nvSpPr>
        <p:spPr>
          <a:xfrm>
            <a:off x="2411412" y="2085181"/>
            <a:ext cx="7369175" cy="2687638"/>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965917" y="1611246"/>
            <a:ext cx="10515600" cy="4351338"/>
          </a:xfrm>
        </p:spPr>
        <p:txBody>
          <a:bodyPr>
            <a:noAutofit/>
          </a:bodyPr>
          <a:lstStyle/>
          <a:p>
            <a:pPr marL="0" indent="0" algn="ctr">
              <a:buNone/>
            </a:pPr>
            <a:r>
              <a:rPr lang="en-GB" sz="66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697766" y="2907749"/>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3"/>
              </a:rPr>
              <a:t>https://devblogs.microsoft.com/dotnet/net-interactive-is-here-net-notebooks-preview-3/</a:t>
            </a:r>
            <a:endParaRPr lang="en-GB" sz="3200" dirty="0"/>
          </a:p>
        </p:txBody>
      </p:sp>
      <p:sp>
        <p:nvSpPr>
          <p:cNvPr id="7" name="Footer Placeholder 3">
            <a:extLst>
              <a:ext uri="{FF2B5EF4-FFF2-40B4-BE49-F238E27FC236}">
                <a16:creationId xmlns:a16="http://schemas.microsoft.com/office/drawing/2014/main" id="{AE8CE0DE-36D4-4285-B81F-EC833711C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773954" y="2415659"/>
            <a:ext cx="8780940" cy="3785652"/>
          </a:xfrm>
          <a:prstGeom prst="rect">
            <a:avLst/>
          </a:prstGeom>
        </p:spPr>
        <p:txBody>
          <a:bodyPr wrap="square">
            <a:spAutoFit/>
          </a:bodyPr>
          <a:lstStyle/>
          <a:p>
            <a:r>
              <a:rPr lang="en-GB" sz="4800" dirty="0"/>
              <a:t>All the goodness of </a:t>
            </a:r>
            <a:r>
              <a:rPr lang="en-GB" sz="4800" dirty="0" err="1"/>
              <a:t>Jupyter</a:t>
            </a:r>
            <a:r>
              <a:rPr lang="en-GB" sz="4800" dirty="0"/>
              <a:t> Notebooks with added</a:t>
            </a:r>
          </a:p>
          <a:p>
            <a:endParaRPr lang="en-GB" sz="4800" dirty="0"/>
          </a:p>
          <a:p>
            <a:r>
              <a:rPr lang="en-GB" sz="4800" dirty="0"/>
              <a:t>PowerShell (and C#) (and F#)</a:t>
            </a:r>
            <a:br>
              <a:rPr lang="en-GB" sz="4800" dirty="0"/>
            </a:br>
            <a:r>
              <a:rPr lang="en-GB" sz="4800" dirty="0"/>
              <a:t>(and HTML) (and JavaScript)</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39203" y="1247410"/>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sp>
        <p:nvSpPr>
          <p:cNvPr id="8" name="Footer Placeholder 3">
            <a:extLst>
              <a:ext uri="{FF2B5EF4-FFF2-40B4-BE49-F238E27FC236}">
                <a16:creationId xmlns:a16="http://schemas.microsoft.com/office/drawing/2014/main" id="{D175A1EF-C41D-41B7-929B-6720389F285A}"/>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754504"/>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0" y="233483"/>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dirty="0"/>
              <a:t>.NET Interactive Notebooks</a:t>
            </a:r>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2133470"/>
            <a:ext cx="8994098" cy="3644255"/>
          </a:xfrm>
          <a:prstGeom prst="rect">
            <a:avLst/>
          </a:prstGeom>
        </p:spPr>
      </p:pic>
      <p:sp>
        <p:nvSpPr>
          <p:cNvPr id="8" name="Footer Placeholder 3">
            <a:extLst>
              <a:ext uri="{FF2B5EF4-FFF2-40B4-BE49-F238E27FC236}">
                <a16:creationId xmlns:a16="http://schemas.microsoft.com/office/drawing/2014/main" id="{5C9D740A-F6D8-412E-8230-D74AF285C2C8}"/>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81941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177863" y="5282291"/>
            <a:ext cx="10459256" cy="584775"/>
          </a:xfrm>
          <a:prstGeom prst="rect">
            <a:avLst/>
          </a:prstGeom>
        </p:spPr>
        <p:txBody>
          <a:bodyPr wrap="square">
            <a:spAutoFit/>
          </a:bodyPr>
          <a:lstStyle/>
          <a:p>
            <a:r>
              <a:rPr lang="en-GB" sz="3200" dirty="0"/>
              <a:t>I like to use them in Azure Data Studio because of familiarity</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8F275EEB-1AEB-4967-897B-0BBCFAA31340}"/>
              </a:ext>
            </a:extLst>
          </p:cNvPr>
          <p:cNvPicPr>
            <a:picLocks noChangeAspect="1"/>
          </p:cNvPicPr>
          <p:nvPr/>
        </p:nvPicPr>
        <p:blipFill>
          <a:blip r:embed="rId3"/>
          <a:stretch>
            <a:fillRect/>
          </a:stretch>
        </p:blipFill>
        <p:spPr>
          <a:xfrm>
            <a:off x="1910442" y="1482915"/>
            <a:ext cx="8994098" cy="3644255"/>
          </a:xfrm>
          <a:prstGeom prst="rect">
            <a:avLst/>
          </a:prstGeom>
        </p:spPr>
      </p:pic>
    </p:spTree>
    <p:extLst>
      <p:ext uri="{BB962C8B-B14F-4D97-AF65-F5344CB8AC3E}">
        <p14:creationId xmlns:p14="http://schemas.microsoft.com/office/powerpoint/2010/main" val="2861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877667" y="5283817"/>
            <a:ext cx="11305330" cy="584775"/>
          </a:xfrm>
          <a:prstGeom prst="rect">
            <a:avLst/>
          </a:prstGeom>
        </p:spPr>
        <p:txBody>
          <a:bodyPr wrap="square">
            <a:spAutoFit/>
          </a:bodyPr>
          <a:lstStyle/>
          <a:p>
            <a:r>
              <a:rPr lang="en-GB" sz="3200" dirty="0"/>
              <a:t>You can also use them in Visual Studio Code with Python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4" name="Picture 3">
            <a:extLst>
              <a:ext uri="{FF2B5EF4-FFF2-40B4-BE49-F238E27FC236}">
                <a16:creationId xmlns:a16="http://schemas.microsoft.com/office/drawing/2014/main" id="{796D27D6-A9DC-4CE5-8289-66094E167E19}"/>
              </a:ext>
            </a:extLst>
          </p:cNvPr>
          <p:cNvPicPr>
            <a:picLocks noChangeAspect="1"/>
          </p:cNvPicPr>
          <p:nvPr/>
        </p:nvPicPr>
        <p:blipFill>
          <a:blip r:embed="rId3"/>
          <a:stretch>
            <a:fillRect/>
          </a:stretch>
        </p:blipFill>
        <p:spPr>
          <a:xfrm>
            <a:off x="1423546" y="1702731"/>
            <a:ext cx="10213573" cy="2733936"/>
          </a:xfrm>
          <a:prstGeom prst="rect">
            <a:avLst/>
          </a:prstGeom>
        </p:spPr>
      </p:pic>
    </p:spTree>
    <p:extLst>
      <p:ext uri="{BB962C8B-B14F-4D97-AF65-F5344CB8AC3E}">
        <p14:creationId xmlns:p14="http://schemas.microsoft.com/office/powerpoint/2010/main" val="53547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888648" y="5242995"/>
            <a:ext cx="9270540" cy="584775"/>
          </a:xfrm>
          <a:prstGeom prst="rect">
            <a:avLst/>
          </a:prstGeom>
        </p:spPr>
        <p:txBody>
          <a:bodyPr wrap="square">
            <a:spAutoFit/>
          </a:bodyPr>
          <a:lstStyle/>
          <a:p>
            <a:r>
              <a:rPr lang="en-GB" sz="3200" dirty="0"/>
              <a:t>There is also a Preview Visual Studio Code Extension</a:t>
            </a:r>
          </a:p>
        </p:txBody>
      </p:sp>
      <p:sp>
        <p:nvSpPr>
          <p:cNvPr id="7" name="Content Placeholder 9">
            <a:extLst>
              <a:ext uri="{FF2B5EF4-FFF2-40B4-BE49-F238E27FC236}">
                <a16:creationId xmlns:a16="http://schemas.microsoft.com/office/drawing/2014/main" id="{CF86A6F7-AED6-48CF-9E19-8CBE3398B0C5}"/>
              </a:ext>
            </a:extLst>
          </p:cNvPr>
          <p:cNvSpPr txBox="1">
            <a:spLocks/>
          </p:cNvSpPr>
          <p:nvPr/>
        </p:nvSpPr>
        <p:spPr>
          <a:xfrm>
            <a:off x="164085" y="270806"/>
            <a:ext cx="12197899" cy="1431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6600"/>
              <a:t>.NET Interactive Notebooks</a:t>
            </a:r>
            <a:endParaRPr lang="en-GB" sz="6600" dirty="0"/>
          </a:p>
        </p:txBody>
      </p:sp>
      <p:pic>
        <p:nvPicPr>
          <p:cNvPr id="3" name="Picture 2">
            <a:extLst>
              <a:ext uri="{FF2B5EF4-FFF2-40B4-BE49-F238E27FC236}">
                <a16:creationId xmlns:a16="http://schemas.microsoft.com/office/drawing/2014/main" id="{A3A27A9A-FDCD-4169-B32E-FEBC4F26E704}"/>
              </a:ext>
            </a:extLst>
          </p:cNvPr>
          <p:cNvPicPr>
            <a:picLocks noChangeAspect="1"/>
          </p:cNvPicPr>
          <p:nvPr/>
        </p:nvPicPr>
        <p:blipFill>
          <a:blip r:embed="rId3"/>
          <a:stretch>
            <a:fillRect/>
          </a:stretch>
        </p:blipFill>
        <p:spPr>
          <a:xfrm>
            <a:off x="1348415" y="1604760"/>
            <a:ext cx="10351006" cy="3253610"/>
          </a:xfrm>
          <a:prstGeom prst="rect">
            <a:avLst/>
          </a:prstGeom>
        </p:spPr>
      </p:pic>
    </p:spTree>
    <p:extLst>
      <p:ext uri="{BB962C8B-B14F-4D97-AF65-F5344CB8AC3E}">
        <p14:creationId xmlns:p14="http://schemas.microsoft.com/office/powerpoint/2010/main" val="201064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210140" y="3429000"/>
            <a:ext cx="10595993" cy="1569660"/>
          </a:xfrm>
          <a:prstGeom prst="rect">
            <a:avLst/>
          </a:prstGeom>
        </p:spPr>
        <p:txBody>
          <a:bodyPr wrap="square">
            <a:spAutoFit/>
          </a:bodyPr>
          <a:lstStyle/>
          <a:p>
            <a:r>
              <a:rPr lang="en-GB" sz="3200" dirty="0">
                <a:hlinkClick r:id="rId3"/>
              </a:rPr>
              <a:t>https://devblogs.microsoft.com/powershell/public-preview-of-notebook-mode-in-the-powershell-preview-extension-for-visual-studio-code/</a:t>
            </a:r>
            <a:endParaRPr lang="en-GB" sz="3200" dirty="0"/>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600521" y="166095"/>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885825"/>
            <a:ext cx="11815762"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696571" y="3478591"/>
            <a:ext cx="3290128" cy="923330"/>
          </a:xfrm>
          <a:prstGeom prst="rect">
            <a:avLst/>
          </a:prstGeom>
        </p:spPr>
        <p:txBody>
          <a:bodyPr wrap="square">
            <a:spAutoFit/>
          </a:bodyPr>
          <a:lstStyle/>
          <a:p>
            <a:r>
              <a:rPr lang="en-GB" sz="5400" dirty="0"/>
              <a:t>Lets see it!</a:t>
            </a:r>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857250" y="4812230"/>
            <a:ext cx="1110614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358541" y="5160675"/>
            <a:ext cx="669839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344988" y="193675"/>
            <a:ext cx="7847012" cy="817563"/>
          </a:xfrm>
          <a:noFill/>
        </p:spPr>
        <p:txBody>
          <a:bodyPr>
            <a:normAutofit/>
          </a:bodyPr>
          <a:lstStyle/>
          <a:p>
            <a:pPr algn="ctr"/>
            <a:r>
              <a:rPr lang="en-US" b="0" dirty="0"/>
              <a:t>I </a:t>
            </a:r>
            <a:r>
              <a:rPr lang="en-US" dirty="0" err="1"/>
              <a:t>A</a:t>
            </a:r>
            <a:r>
              <a:rPr lang="en-US" b="0" dirty="0" err="1"/>
              <a:t>in’t</a:t>
            </a:r>
            <a:r>
              <a:rPr lang="en-US" b="0" dirty="0"/>
              <a:t> No Data Scientist</a:t>
            </a:r>
          </a:p>
        </p:txBody>
      </p:sp>
      <p:sp>
        <p:nvSpPr>
          <p:cNvPr id="3" name="Rectangle 2">
            <a:extLst>
              <a:ext uri="{FF2B5EF4-FFF2-40B4-BE49-F238E27FC236}">
                <a16:creationId xmlns:a16="http://schemas.microsoft.com/office/drawing/2014/main" id="{894211BC-756D-47ED-AD54-AD06A84D8E26}"/>
              </a:ext>
            </a:extLst>
          </p:cNvPr>
          <p:cNvSpPr/>
          <p:nvPr/>
        </p:nvSpPr>
        <p:spPr>
          <a:xfrm>
            <a:off x="785326" y="4516951"/>
            <a:ext cx="2573215" cy="15812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3">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1233</Words>
  <Application>Microsoft Office PowerPoint</Application>
  <PresentationFormat>Widescreen</PresentationFormat>
  <Paragraphs>208</Paragraphs>
  <Slides>41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Segoe UI</vt:lpstr>
      <vt:lpstr>Segoe UI Semibold</vt:lpstr>
      <vt:lpstr>Office Theme</vt:lpstr>
      <vt:lpstr>I Ain’t No Data Scientist, Why Do I Need Jupyter Notebooks?</vt:lpstr>
      <vt:lpstr>Rob Sewell</vt:lpstr>
      <vt:lpstr>Rob Sewell</vt:lpstr>
      <vt:lpstr>Rob Sewell</vt:lpstr>
      <vt:lpstr>I Ain’t No Data Scientist</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Justyna Jokiel</dc:creator>
  <cp:lastModifiedBy>Rob Sewell</cp:lastModifiedBy>
  <cp:revision>9</cp:revision>
  <dcterms:created xsi:type="dcterms:W3CDTF">2020-11-25T08:54:13Z</dcterms:created>
  <dcterms:modified xsi:type="dcterms:W3CDTF">2021-02-11T17:08:30Z</dcterms:modified>
</cp:coreProperties>
</file>